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</p:sldIdLst>
  <p:sldSz cx="9144000" cy="6858000" type="screen4x3"/>
  <p:notesSz cx="6858000" cy="914400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156" d="100"/>
          <a:sy n="156" d="100"/>
        </p:scale>
        <p:origin x="194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8651A-4DC3-DA44-AD18-D374272DCD1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9578E-4B57-DF40-BDB0-B435011AE64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1357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Pladsholder til diasbillede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</p:sp>
      <p:sp>
        <p:nvSpPr>
          <p:cNvPr id="13314" name="Pladsholder til no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da-DK" dirty="0">
              <a:latin typeface="Calibri" charset="0"/>
            </a:endParaRPr>
          </a:p>
        </p:txBody>
      </p:sp>
      <p:sp>
        <p:nvSpPr>
          <p:cNvPr id="13315" name="Pladsholder til diasnumm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4946727-B1FE-BF4F-9D79-BA46CE6CE2AE}" type="slidenum">
              <a:rPr lang="da-DK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237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7094"/>
            <a:ext cx="7772400" cy="1470025"/>
          </a:xfrm>
        </p:spPr>
        <p:txBody>
          <a:bodyPr anchor="b" anchorCtr="0"/>
          <a:lstStyle>
            <a:lvl1pPr>
              <a:defRPr sz="54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254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1" y="3810000"/>
            <a:ext cx="7770812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gradFill>
                  <a:gsLst>
                    <a:gs pos="0">
                      <a:schemeClr val="tx2"/>
                    </a:gs>
                    <a:gs pos="100000">
                      <a:schemeClr val="tx2">
                        <a:lumMod val="75000"/>
                      </a:schemeClr>
                    </a:gs>
                  </a:gsLst>
                  <a:lin ang="5400000" scaled="0"/>
                </a:gra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undertiteltypografien i masteren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7" name="Picture 6" descr="CoverGlyp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0025" y="3048000"/>
            <a:ext cx="1123950" cy="771525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over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738282"/>
            <a:ext cx="7770813" cy="1048870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457200"/>
            <a:ext cx="4572000" cy="3173506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81600"/>
            <a:ext cx="7770813" cy="6858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4890247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537882"/>
            <a:ext cx="1524000" cy="5325036"/>
          </a:xfrm>
        </p:spPr>
        <p:txBody>
          <a:bodyPr vert="eaVert"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37882"/>
            <a:ext cx="5889812" cy="5325036"/>
          </a:xfrm>
        </p:spPr>
        <p:txBody>
          <a:bodyPr vert="eaVert"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6052928" y="3115195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26440"/>
            <a:ext cx="7770813" cy="1472184"/>
          </a:xfrm>
        </p:spPr>
        <p:txBody>
          <a:bodyPr anchor="b" anchorCtr="0"/>
          <a:lstStyle>
            <a:lvl1pPr algn="ctr">
              <a:defRPr sz="5400" b="0" i="0" cap="none" baseline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813048"/>
            <a:ext cx="7770813" cy="1755648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Picture 6" descr="Glyph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3174066"/>
            <a:ext cx="1066800" cy="590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209801"/>
            <a:ext cx="3657600" cy="36576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2027238"/>
            <a:ext cx="3657600" cy="639762"/>
          </a:xfrm>
        </p:spPr>
        <p:txBody>
          <a:bodyPr anchor="ctr" anchorCtr="0"/>
          <a:lstStyle>
            <a:lvl1pPr marL="0" indent="0" algn="ctr">
              <a:spcBef>
                <a:spcPts val="300"/>
              </a:spcBef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2819400"/>
            <a:ext cx="3657600" cy="3048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8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9040" y="1658992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8906" y="914400"/>
            <a:ext cx="3657600" cy="1162050"/>
          </a:xfrm>
        </p:spPr>
        <p:txBody>
          <a:bodyPr anchor="b"/>
          <a:lstStyle>
            <a:lvl1pPr algn="ctr">
              <a:defRPr sz="3800" b="0"/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6118" y="457199"/>
            <a:ext cx="3657600" cy="541020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8906" y="2590799"/>
            <a:ext cx="3657600" cy="2895601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4746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9013" y="914400"/>
            <a:ext cx="3657600" cy="1161288"/>
          </a:xfrm>
          <a:effectLst/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800" b="0" kern="1200">
                <a:solidFill>
                  <a:schemeClr val="tx2"/>
                </a:solidFill>
                <a:effectLst>
                  <a:outerShdw blurRad="38100" dist="12700" algn="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58906" y="457200"/>
            <a:ext cx="3657600" cy="5413248"/>
          </a:xfrm>
          <a:ln w="101600">
            <a:solidFill>
              <a:schemeClr val="tx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 smtClean="0"/>
              <a:t>Klik på ikonet for at tilføje et billede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9013" y="2587752"/>
            <a:ext cx="3657600" cy="2898648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accent3"/>
              </a:buClr>
              <a:buFont typeface="Wingdings" pitchFamily="2" charset="2"/>
              <a:buNone/>
            </a:pPr>
            <a:r>
              <a:rPr lang="da-DK" smtClean="0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9" name="Picture 2" descr="HR-Glyph-R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4853" y="2286000"/>
            <a:ext cx="1645920" cy="17041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289115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E4BD-99CC-3849-8D0C-A7C012E71F2E}" type="slidenum">
              <a:rPr lang="da-DK" smtClean="0"/>
              <a:pPr/>
              <a:t>‹nr.›</a:t>
            </a:fld>
            <a:endParaRPr lang="da-DK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7236"/>
            <a:ext cx="7770813" cy="1371600"/>
          </a:xfrm>
          <a:prstGeom prst="rect">
            <a:avLst/>
          </a:prstGeom>
          <a:effectLst/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da-DK" smtClean="0"/>
              <a:t>Klik for at redigere i masteren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9800"/>
            <a:ext cx="7770813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289115"/>
            <a:ext cx="237564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E57D6-ADB7-5B43-8F12-74A445D524A9}" type="datetimeFigureOut">
              <a:rPr lang="da-DK" smtClean="0"/>
              <a:pPr/>
              <a:t>18-12-2014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624" y="6289115"/>
            <a:ext cx="31555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2"/>
          </a:solidFill>
          <a:effectLst>
            <a:outerShdw blurRad="38100" dist="12700" algn="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2000"/>
        </a:spcBef>
        <a:buClr>
          <a:schemeClr val="accent3"/>
        </a:buClr>
        <a:buFont typeface="Wingdings" pitchFamily="2" charset="2"/>
        <a:buChar char="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chemeClr val="accent3">
            <a:lumMod val="50000"/>
          </a:schemeClr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600"/>
        </a:spcBef>
        <a:buClr>
          <a:schemeClr val="accent3"/>
        </a:buClr>
        <a:buFont typeface="Wingdings" pitchFamily="2" charset="2"/>
        <a:buChar char="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Teisme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685801" y="5062442"/>
            <a:ext cx="7770812" cy="500157"/>
          </a:xfrm>
        </p:spPr>
        <p:txBody>
          <a:bodyPr/>
          <a:lstStyle/>
          <a:p>
            <a:r>
              <a:rPr lang="da-DK" dirty="0" smtClean="0"/>
              <a:t>Oplæg v. </a:t>
            </a:r>
            <a:r>
              <a:rPr lang="da-DK" dirty="0" err="1" smtClean="0"/>
              <a:t>Johs</a:t>
            </a:r>
            <a:r>
              <a:rPr lang="da-DK" dirty="0" smtClean="0"/>
              <a:t> Hansen, lørdag d. 22.11.2014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Teisme vs. naturvidenskab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85800" y="2209800"/>
            <a:ext cx="7770813" cy="4648200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teistiske</a:t>
            </a:r>
            <a:r>
              <a:rPr lang="en-US" sz="3200" dirty="0" smtClean="0"/>
              <a:t> </a:t>
            </a:r>
            <a:r>
              <a:rPr lang="en-US" sz="3200" dirty="0" err="1" smtClean="0"/>
              <a:t>verdensbillede</a:t>
            </a:r>
            <a:r>
              <a:rPr lang="en-US" sz="3200" dirty="0" smtClean="0"/>
              <a:t> </a:t>
            </a:r>
            <a:r>
              <a:rPr lang="en-US" sz="3200" dirty="0" err="1" smtClean="0"/>
              <a:t>vil</a:t>
            </a:r>
            <a:r>
              <a:rPr lang="en-US" sz="3200" dirty="0" smtClean="0"/>
              <a:t> </a:t>
            </a:r>
            <a:r>
              <a:rPr lang="en-US" sz="3200" dirty="0" err="1" smtClean="0"/>
              <a:t>således</a:t>
            </a:r>
            <a:r>
              <a:rPr lang="en-US" sz="3200" dirty="0" smtClean="0"/>
              <a:t> </a:t>
            </a:r>
            <a:r>
              <a:rPr lang="en-US" sz="3200" dirty="0" err="1" smtClean="0"/>
              <a:t>være</a:t>
            </a:r>
            <a:r>
              <a:rPr lang="en-US" sz="3200" dirty="0" smtClean="0"/>
              <a:t> </a:t>
            </a:r>
            <a:r>
              <a:rPr lang="en-US" sz="3200" dirty="0" err="1" smtClean="0"/>
              <a:t>enig</a:t>
            </a:r>
            <a:r>
              <a:rPr lang="en-US" sz="3200" dirty="0" smtClean="0"/>
              <a:t> med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videnskabelige</a:t>
            </a:r>
            <a:r>
              <a:rPr lang="en-US" sz="3200" dirty="0" smtClean="0"/>
              <a:t> </a:t>
            </a:r>
            <a:r>
              <a:rPr lang="en-US" sz="3200" dirty="0" err="1" smtClean="0"/>
              <a:t>verdensbillede</a:t>
            </a:r>
            <a:r>
              <a:rPr lang="en-US" sz="3200" dirty="0" smtClean="0"/>
              <a:t> </a:t>
            </a:r>
            <a:r>
              <a:rPr lang="en-US" sz="3200" dirty="0" err="1" smtClean="0"/>
              <a:t>i</a:t>
            </a:r>
            <a:r>
              <a:rPr lang="en-US" sz="3200" dirty="0" smtClean="0"/>
              <a:t> sin </a:t>
            </a:r>
            <a:r>
              <a:rPr lang="en-US" sz="3200" dirty="0" err="1" smtClean="0"/>
              <a:t>beskrivelse</a:t>
            </a:r>
            <a:r>
              <a:rPr lang="en-US" sz="3200" dirty="0" smtClean="0"/>
              <a:t> </a:t>
            </a:r>
            <a:r>
              <a:rPr lang="en-US" sz="3200" dirty="0" err="1" smtClean="0"/>
              <a:t>af</a:t>
            </a:r>
            <a:r>
              <a:rPr lang="en-US" sz="3200" dirty="0" smtClean="0"/>
              <a:t> </a:t>
            </a:r>
            <a:r>
              <a:rPr lang="en-US" sz="3200" dirty="0" err="1" smtClean="0"/>
              <a:t>virkeligheden</a:t>
            </a:r>
            <a:r>
              <a:rPr lang="en-US" sz="3200" dirty="0" smtClean="0"/>
              <a:t>, </a:t>
            </a:r>
            <a:r>
              <a:rPr lang="en-US" sz="3200" dirty="0" err="1" smtClean="0"/>
              <a:t>af</a:t>
            </a:r>
            <a:r>
              <a:rPr lang="en-US" sz="3200" dirty="0" smtClean="0"/>
              <a:t> </a:t>
            </a:r>
            <a:r>
              <a:rPr lang="en-US" sz="3200" dirty="0" err="1" smtClean="0"/>
              <a:t>verden</a:t>
            </a:r>
            <a:r>
              <a:rPr lang="en-US" sz="3200" dirty="0" smtClean="0"/>
              <a:t>.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er</a:t>
            </a:r>
            <a:r>
              <a:rPr lang="en-US" sz="3200" dirty="0" smtClean="0"/>
              <a:t> </a:t>
            </a:r>
            <a:r>
              <a:rPr lang="en-US" sz="3200" dirty="0" err="1" smtClean="0"/>
              <a:t>når</a:t>
            </a:r>
            <a:r>
              <a:rPr lang="en-US" sz="3200" dirty="0" smtClean="0"/>
              <a:t> </a:t>
            </a:r>
            <a:r>
              <a:rPr lang="en-US" sz="3200" dirty="0" err="1" smtClean="0"/>
              <a:t>det</a:t>
            </a:r>
            <a:r>
              <a:rPr lang="en-US" sz="3200" dirty="0" smtClean="0"/>
              <a:t> </a:t>
            </a:r>
            <a:r>
              <a:rPr lang="en-US" sz="3200" dirty="0" err="1" smtClean="0"/>
              <a:t>kommer</a:t>
            </a:r>
            <a:r>
              <a:rPr lang="en-US" sz="3200" dirty="0" smtClean="0"/>
              <a:t> </a:t>
            </a:r>
            <a:r>
              <a:rPr lang="en-US" sz="3200" dirty="0" err="1" smtClean="0"/>
              <a:t>til</a:t>
            </a:r>
            <a:r>
              <a:rPr lang="en-US" sz="3200" dirty="0" smtClean="0"/>
              <a:t> </a:t>
            </a:r>
            <a:r>
              <a:rPr lang="en-US" sz="3200" dirty="0" err="1" smtClean="0"/>
              <a:t>tolkningen</a:t>
            </a:r>
            <a:r>
              <a:rPr lang="en-US" sz="3200" dirty="0" smtClean="0"/>
              <a:t> </a:t>
            </a:r>
            <a:r>
              <a:rPr lang="en-US" sz="3200" dirty="0" err="1" smtClean="0"/>
              <a:t>af</a:t>
            </a:r>
            <a:r>
              <a:rPr lang="en-US" sz="3200" dirty="0" smtClean="0"/>
              <a:t> </a:t>
            </a:r>
            <a:r>
              <a:rPr lang="en-US" sz="3200" dirty="0" err="1" smtClean="0"/>
              <a:t>det</a:t>
            </a:r>
            <a:r>
              <a:rPr lang="en-US" sz="3200" dirty="0" smtClean="0"/>
              <a:t> vi </a:t>
            </a:r>
            <a:r>
              <a:rPr lang="en-US" sz="3200" dirty="0" err="1" smtClean="0"/>
              <a:t>så</a:t>
            </a:r>
            <a:r>
              <a:rPr lang="en-US" sz="3200" dirty="0" smtClean="0"/>
              <a:t> ser </a:t>
            </a:r>
            <a:r>
              <a:rPr lang="en-US" sz="3200" dirty="0" err="1" smtClean="0"/>
              <a:t>og</a:t>
            </a:r>
            <a:r>
              <a:rPr lang="en-US" sz="3200" dirty="0" smtClean="0"/>
              <a:t> </a:t>
            </a:r>
            <a:r>
              <a:rPr lang="en-US" sz="3200" dirty="0" err="1" smtClean="0"/>
              <a:t>observere</a:t>
            </a:r>
            <a:r>
              <a:rPr lang="en-US" sz="3200" dirty="0" smtClean="0"/>
              <a:t>, vi rammer </a:t>
            </a:r>
            <a:r>
              <a:rPr lang="en-US" sz="3200" dirty="0" err="1" smtClean="0"/>
              <a:t>forskelligheden</a:t>
            </a:r>
            <a:r>
              <a:rPr lang="en-US" sz="3200" dirty="0" smtClean="0"/>
              <a:t>. 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… teismen har som sin grundantagelse at der er en Gud og at virkeligheden derfor i sagens natur ikke fyldestgørelsen kan forklares ud fra en videnskabeligt verdenstydning.</a:t>
            </a: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Teistisk mangfoldighed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Én Gud vs. flere guder</a:t>
            </a:r>
          </a:p>
          <a:p>
            <a:r>
              <a:rPr lang="da-DK" sz="3200" dirty="0" smtClean="0"/>
              <a:t>Immanent vs. transcendent</a:t>
            </a:r>
          </a:p>
          <a:p>
            <a:r>
              <a:rPr lang="da-DK" sz="3200" dirty="0" smtClean="0"/>
              <a:t>Person vs. upersonlig kraft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err="1" smtClean="0"/>
              <a:t>Apostolicum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sz="3200" dirty="0" smtClean="0"/>
              <a:t>Vi tror på Gud Fader, himmelen og jordens skaber</a:t>
            </a:r>
          </a:p>
          <a:p>
            <a:r>
              <a:rPr lang="da-DK" sz="3200" dirty="0" smtClean="0"/>
              <a:t>Og på Jesus Kristus, hans enbårne søn, vor Herre</a:t>
            </a:r>
            <a:r>
              <a:rPr lang="da-DK" dirty="0" smtClean="0"/>
              <a:t>…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Bibelsk teisme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a-DK" sz="3200" dirty="0" smtClean="0"/>
              <a:t>Gud er personlig</a:t>
            </a:r>
          </a:p>
          <a:p>
            <a:r>
              <a:rPr lang="da-DK" sz="3200" dirty="0" smtClean="0"/>
              <a:t>Skaberværket / universet er udstyret med et ”</a:t>
            </a:r>
            <a:r>
              <a:rPr lang="da-DK" sz="3200" dirty="0" err="1" smtClean="0"/>
              <a:t>telos</a:t>
            </a:r>
            <a:r>
              <a:rPr lang="da-DK" sz="3200" dirty="0" smtClean="0"/>
              <a:t>”</a:t>
            </a:r>
          </a:p>
          <a:p>
            <a:r>
              <a:rPr lang="da-DK" sz="3200" dirty="0" smtClean="0"/>
              <a:t>Klare etiske implikationer</a:t>
            </a:r>
          </a:p>
          <a:p>
            <a:r>
              <a:rPr lang="da-DK" sz="3200" dirty="0" smtClean="0"/>
              <a:t>Ydmyghed og taknemmelighed som menneskelige grundvilkår</a:t>
            </a:r>
            <a:endParaRPr lang="da-DK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el 1"/>
          <p:cNvSpPr>
            <a:spLocks noGrp="1"/>
          </p:cNvSpPr>
          <p:nvPr>
            <p:ph type="title"/>
          </p:nvPr>
        </p:nvSpPr>
        <p:spPr>
          <a:xfrm>
            <a:off x="457200" y="321994"/>
            <a:ext cx="8229600" cy="948090"/>
          </a:xfrm>
        </p:spPr>
        <p:txBody>
          <a:bodyPr/>
          <a:lstStyle/>
          <a:p>
            <a:r>
              <a:rPr lang="da-DK" dirty="0">
                <a:latin typeface="Calibri" charset="0"/>
              </a:rPr>
              <a:t>Teistisk</a:t>
            </a:r>
            <a:r>
              <a:rPr lang="da-DK" dirty="0" smtClean="0">
                <a:latin typeface="Calibri" charset="0"/>
              </a:rPr>
              <a:t> vs. ateistisk </a:t>
            </a:r>
            <a:r>
              <a:rPr lang="da-DK" dirty="0">
                <a:latin typeface="Calibri" charset="0"/>
              </a:rPr>
              <a:t>virkelighed</a:t>
            </a:r>
          </a:p>
        </p:txBody>
      </p:sp>
      <p:pic>
        <p:nvPicPr>
          <p:cNvPr id="5122" name="Billede 2" descr="open-and-closed-box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612" y="2199932"/>
            <a:ext cx="6962775" cy="413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5771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Folio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Folio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Folio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20000"/>
              </a:schemeClr>
              <a:schemeClr val="phClr">
                <a:tint val="70000"/>
                <a:satMod val="300000"/>
                <a:lumMod val="110000"/>
              </a:schemeClr>
            </a:duotone>
          </a:blip>
          <a:tile tx="0" ty="0" sx="50000" sy="50000" flip="none" algn="tl"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8100" dist="25400" dir="5400000" algn="br" rotWithShape="0">
              <a:srgbClr val="000000">
                <a:alpha val="50000"/>
              </a:srgbClr>
            </a:outerShdw>
          </a:effectLst>
        </a:effectStyle>
        <a:effectStyle>
          <a:effectLst>
            <a:innerShdw blurRad="190500" dist="25400">
              <a:srgbClr val="000000">
                <a:alpha val="50000"/>
              </a:srgbClr>
            </a:innerShdw>
          </a:effectLst>
        </a:effectStyle>
      </a:effectStyleLst>
      <a:bgFillStyleLst>
        <a:blipFill rotWithShape="1">
          <a:blip xmlns:r="http://schemas.openxmlformats.org/officeDocument/2006/relationships" r:embed="rId3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shade val="10000"/>
                <a:satMod val="125000"/>
              </a:schemeClr>
              <a:schemeClr val="phClr">
                <a:tint val="70000"/>
                <a:satMod val="35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5">
            <a:duotone>
              <a:schemeClr val="phClr">
                <a:shade val="3000"/>
                <a:lumMod val="10000"/>
              </a:schemeClr>
              <a:schemeClr val="phClr">
                <a:tint val="91000"/>
                <a:satMod val="500000"/>
                <a:lumMod val="125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Folio.thmx</Template>
  <TotalTime>146</TotalTime>
  <Words>152</Words>
  <Application>Microsoft Office PowerPoint</Application>
  <PresentationFormat>Skærmshow (4:3)</PresentationFormat>
  <Paragraphs>19</Paragraphs>
  <Slides>7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Calisto MT</vt:lpstr>
      <vt:lpstr>Wingdings</vt:lpstr>
      <vt:lpstr>Folio</vt:lpstr>
      <vt:lpstr>Teisme</vt:lpstr>
      <vt:lpstr>Teisme vs. naturvidenskab</vt:lpstr>
      <vt:lpstr>PowerPoint-præsentation</vt:lpstr>
      <vt:lpstr>Teistisk mangfoldighed</vt:lpstr>
      <vt:lpstr>Apostolicum</vt:lpstr>
      <vt:lpstr>Bibelsk teisme</vt:lpstr>
      <vt:lpstr>Teistisk vs. ateistisk virkelighed</vt:lpstr>
    </vt:vector>
  </TitlesOfParts>
  <Company>Apostolsk Kirke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Teisme</dc:title>
  <dc:creator>Johannes Hansen</dc:creator>
  <cp:lastModifiedBy>Niels Clemmensen</cp:lastModifiedBy>
  <cp:revision>2</cp:revision>
  <dcterms:created xsi:type="dcterms:W3CDTF">2014-11-22T07:54:13Z</dcterms:created>
  <dcterms:modified xsi:type="dcterms:W3CDTF">2014-12-18T12:26:53Z</dcterms:modified>
</cp:coreProperties>
</file>